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2"/>
  </p:notesMasterIdLst>
  <p:sldIdLst>
    <p:sldId id="270" r:id="rId2"/>
    <p:sldId id="282" r:id="rId3"/>
    <p:sldId id="283" r:id="rId4"/>
    <p:sldId id="284" r:id="rId5"/>
    <p:sldId id="294" r:id="rId6"/>
    <p:sldId id="293" r:id="rId7"/>
    <p:sldId id="290" r:id="rId8"/>
    <p:sldId id="285" r:id="rId9"/>
    <p:sldId id="286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>
        <p:scale>
          <a:sx n="72" d="100"/>
          <a:sy n="72" d="100"/>
        </p:scale>
        <p:origin x="4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56B87A-0224-4907-9BA6-032CD8866BDB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5DFB0C-9434-49B5-B491-82C07A9BB4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62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28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2123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448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8121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0140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833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46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2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724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/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118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0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633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05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9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02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9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  <p:sldLayoutId id="2147483889" r:id="rId13"/>
    <p:sldLayoutId id="2147483890" r:id="rId14"/>
    <p:sldLayoutId id="2147483891" r:id="rId15"/>
    <p:sldLayoutId id="2147483892" r:id="rId16"/>
    <p:sldLayoutId id="214748389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Chemistry – Mar 12,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P3 Challenge –</a:t>
            </a:r>
          </a:p>
          <a:p>
            <a:pPr lvl="1"/>
            <a:r>
              <a:rPr lang="en-US" dirty="0"/>
              <a:t>Nomenclature quiz</a:t>
            </a:r>
          </a:p>
          <a:p>
            <a:pPr lvl="2"/>
            <a:r>
              <a:rPr lang="en-US" dirty="0"/>
              <a:t>May use own periodic table</a:t>
            </a:r>
          </a:p>
          <a:p>
            <a:pPr lvl="2"/>
            <a:r>
              <a:rPr lang="en-US" dirty="0"/>
              <a:t>No other resources!</a:t>
            </a:r>
          </a:p>
          <a:p>
            <a:pPr lvl="1"/>
            <a:r>
              <a:rPr lang="en-US" dirty="0"/>
              <a:t>Polyatomic ion quiz (for some)</a:t>
            </a:r>
          </a:p>
          <a:p>
            <a:endParaRPr lang="en-US" dirty="0"/>
          </a:p>
          <a:p>
            <a:r>
              <a:rPr lang="en-US" dirty="0"/>
              <a:t>Objective –</a:t>
            </a:r>
          </a:p>
          <a:p>
            <a:pPr lvl="1"/>
            <a:r>
              <a:rPr lang="en-US" dirty="0"/>
              <a:t>Balancing Reactions</a:t>
            </a:r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Agenda</a:t>
            </a:r>
          </a:p>
          <a:p>
            <a:pPr lvl="1"/>
            <a:r>
              <a:rPr lang="en-US" dirty="0"/>
              <a:t>ID chemical reactions</a:t>
            </a:r>
          </a:p>
          <a:p>
            <a:pPr lvl="1"/>
            <a:r>
              <a:rPr lang="en-US" dirty="0"/>
              <a:t>Chemical equation notation</a:t>
            </a:r>
          </a:p>
          <a:p>
            <a:pPr lvl="1"/>
            <a:r>
              <a:rPr lang="en-US" dirty="0"/>
              <a:t>Balance equations</a:t>
            </a:r>
          </a:p>
          <a:p>
            <a:pPr lvl="1"/>
            <a:r>
              <a:rPr lang="en-US" dirty="0"/>
              <a:t>Write equations from word descriptions</a:t>
            </a:r>
          </a:p>
          <a:p>
            <a:r>
              <a:rPr lang="en-US" dirty="0"/>
              <a:t>Assignment:  </a:t>
            </a:r>
          </a:p>
          <a:p>
            <a:r>
              <a:rPr lang="en-US" dirty="0"/>
              <a:t>Balancing Reactions Worksheet (Skip instructions for Blank on left on p2. Just balance for now.)</a:t>
            </a:r>
          </a:p>
          <a:p>
            <a:r>
              <a:rPr lang="en-US"/>
              <a:t>Due Tuesday </a:t>
            </a:r>
            <a:r>
              <a:rPr lang="en-US" dirty="0"/>
              <a:t>after spring break.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8641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Homework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6845" y="2437245"/>
            <a:ext cx="8825659" cy="3416300"/>
          </a:xfrm>
        </p:spPr>
        <p:txBody>
          <a:bodyPr>
            <a:noAutofit/>
          </a:bodyPr>
          <a:lstStyle/>
          <a:p>
            <a:r>
              <a:rPr lang="en-US" sz="2000" b="1" dirty="0"/>
              <a:t>Exit Slip: Balance the following chemical equation:</a:t>
            </a:r>
          </a:p>
          <a:p>
            <a:pPr lvl="1"/>
            <a:r>
              <a:rPr lang="en-US" sz="2800" b="1" dirty="0"/>
              <a:t>_____Fe</a:t>
            </a:r>
            <a:r>
              <a:rPr lang="en-US" sz="2800" b="1" baseline="-25000" dirty="0"/>
              <a:t>2</a:t>
            </a:r>
            <a:r>
              <a:rPr lang="en-US" sz="2800" b="1" dirty="0"/>
              <a:t>O</a:t>
            </a:r>
            <a:r>
              <a:rPr lang="en-US" sz="2800" b="1" baseline="-25000" dirty="0"/>
              <a:t>3</a:t>
            </a:r>
            <a:r>
              <a:rPr lang="en-US" sz="2800" b="1" dirty="0"/>
              <a:t> + _____C    </a:t>
            </a:r>
            <a:r>
              <a:rPr lang="en-US" sz="2800" b="1" dirty="0">
                <a:sym typeface="Wingdings" panose="05000000000000000000" pitchFamily="2" charset="2"/>
              </a:rPr>
              <a:t>  </a:t>
            </a:r>
            <a:r>
              <a:rPr lang="en-US" sz="2800" b="1" dirty="0"/>
              <a:t> _____CO + _____Fe </a:t>
            </a:r>
          </a:p>
          <a:p>
            <a:pPr lvl="1"/>
            <a:endParaRPr lang="en-US" sz="1800" b="1" dirty="0"/>
          </a:p>
          <a:p>
            <a:pPr lvl="1"/>
            <a:endParaRPr lang="en-US" sz="1800" b="1" dirty="0"/>
          </a:p>
          <a:p>
            <a:r>
              <a:rPr lang="en-US" sz="2000" b="1" dirty="0"/>
              <a:t>What’s Due?  (Pending assignments to complete.)</a:t>
            </a:r>
          </a:p>
          <a:p>
            <a:pPr lvl="1"/>
            <a:r>
              <a:rPr lang="en-US" sz="1800" b="1" dirty="0"/>
              <a:t>Complete the Balancing Reactions Worksheet</a:t>
            </a:r>
          </a:p>
          <a:p>
            <a:endParaRPr lang="en-US" sz="2000" b="1" dirty="0"/>
          </a:p>
          <a:p>
            <a:r>
              <a:rPr lang="en-US" sz="2000" b="1" dirty="0"/>
              <a:t>What’s Next?  (How to prepare for the next day</a:t>
            </a:r>
          </a:p>
          <a:p>
            <a:pPr lvl="1"/>
            <a:r>
              <a:rPr lang="en-US" sz="1800" b="1" dirty="0"/>
              <a:t>Read  p263-285</a:t>
            </a:r>
          </a:p>
        </p:txBody>
      </p:sp>
    </p:spTree>
    <p:extLst>
      <p:ext uri="{BB962C8B-B14F-4D97-AF65-F5344CB8AC3E}">
        <p14:creationId xmlns:p14="http://schemas.microsoft.com/office/powerpoint/2010/main" val="2013278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Evidence of a possible chemical reaction (review)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Color change  (ex: rust formation)</a:t>
            </a:r>
          </a:p>
          <a:p>
            <a:r>
              <a:rPr lang="en-US" b="1" dirty="0"/>
              <a:t>Formation of a solid (ex: hard water deposits) </a:t>
            </a:r>
          </a:p>
          <a:p>
            <a:r>
              <a:rPr lang="en-US" b="1" dirty="0"/>
              <a:t>Formation of a gas (ex: </a:t>
            </a:r>
            <a:r>
              <a:rPr lang="en-US" b="1" dirty="0" err="1"/>
              <a:t>Alka</a:t>
            </a:r>
            <a:r>
              <a:rPr lang="en-US" b="1" dirty="0"/>
              <a:t> Seltzer)</a:t>
            </a:r>
          </a:p>
          <a:p>
            <a:r>
              <a:rPr lang="en-US" b="1" dirty="0"/>
              <a:t>Emission of light (ex: fireworks)</a:t>
            </a:r>
          </a:p>
          <a:p>
            <a:r>
              <a:rPr lang="en-US" b="1" dirty="0"/>
              <a:t>Spontaneous exchange of heat (heats up or cools down) (ex: hot/cold packs)</a:t>
            </a:r>
          </a:p>
          <a:p>
            <a:r>
              <a:rPr lang="en-US" b="1" dirty="0"/>
              <a:t>These observations usually indicate a chemical change</a:t>
            </a:r>
          </a:p>
          <a:p>
            <a:r>
              <a:rPr lang="en-US" b="1" dirty="0"/>
              <a:t>Phase changes also involve the formation of a solid or a gas, </a:t>
            </a:r>
          </a:p>
          <a:p>
            <a:pPr lvl="1"/>
            <a:r>
              <a:rPr lang="en-US" b="1" dirty="0"/>
              <a:t>usually only due to heat addition/subtraction, not mixing another substance</a:t>
            </a:r>
          </a:p>
        </p:txBody>
      </p:sp>
    </p:spTree>
    <p:extLst>
      <p:ext uri="{BB962C8B-B14F-4D97-AF65-F5344CB8AC3E}">
        <p14:creationId xmlns:p14="http://schemas.microsoft.com/office/powerpoint/2010/main" val="269062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3" y="2320669"/>
            <a:ext cx="10719183" cy="4249947"/>
          </a:xfrm>
        </p:spPr>
        <p:txBody>
          <a:bodyPr>
            <a:normAutofit fontScale="55000" lnSpcReduction="20000"/>
          </a:bodyPr>
          <a:lstStyle/>
          <a:p>
            <a:r>
              <a:rPr lang="en-US" sz="3600" b="1" u="sng" dirty="0"/>
              <a:t>Chemical reactions are represented symbolically using chemical equations</a:t>
            </a:r>
          </a:p>
          <a:p>
            <a:r>
              <a:rPr lang="en-US" sz="3200" b="1" dirty="0"/>
              <a:t>Ex: 2 C</a:t>
            </a:r>
            <a:r>
              <a:rPr lang="en-US" sz="3200" b="1" baseline="-25000" dirty="0"/>
              <a:t>2</a:t>
            </a:r>
            <a:r>
              <a:rPr lang="en-US" sz="3200" b="1" dirty="0"/>
              <a:t>H</a:t>
            </a:r>
            <a:r>
              <a:rPr lang="en-US" sz="3200" b="1" baseline="-25000" dirty="0"/>
              <a:t>6 </a:t>
            </a:r>
            <a:r>
              <a:rPr lang="en-US" sz="3200" b="1" dirty="0"/>
              <a:t>(g)</a:t>
            </a:r>
            <a:r>
              <a:rPr lang="en-US" sz="3200" b="1" baseline="-25000" dirty="0"/>
              <a:t>  </a:t>
            </a:r>
            <a:r>
              <a:rPr lang="en-US" sz="3200" b="1" dirty="0"/>
              <a:t> +   7 O</a:t>
            </a:r>
            <a:r>
              <a:rPr lang="en-US" sz="3200" b="1" baseline="-25000" dirty="0"/>
              <a:t>2</a:t>
            </a:r>
            <a:r>
              <a:rPr lang="en-US" sz="3200" b="1" dirty="0"/>
              <a:t> (g)   </a:t>
            </a:r>
            <a:r>
              <a:rPr lang="en-US" sz="3200" b="1" dirty="0">
                <a:sym typeface="Wingdings" panose="05000000000000000000" pitchFamily="2" charset="2"/>
              </a:rPr>
              <a:t>  4 CO</a:t>
            </a:r>
            <a:r>
              <a:rPr lang="en-US" sz="3200" b="1" baseline="-25000" dirty="0">
                <a:sym typeface="Wingdings" panose="05000000000000000000" pitchFamily="2" charset="2"/>
              </a:rPr>
              <a:t>2</a:t>
            </a:r>
            <a:r>
              <a:rPr lang="en-US" sz="3200" b="1" dirty="0"/>
              <a:t> (g)</a:t>
            </a:r>
            <a:r>
              <a:rPr lang="en-US" sz="3200" b="1" baseline="-25000" dirty="0"/>
              <a:t> </a:t>
            </a:r>
            <a:r>
              <a:rPr lang="en-US" sz="3200" b="1" dirty="0"/>
              <a:t> +  6 H</a:t>
            </a:r>
            <a:r>
              <a:rPr lang="en-US" sz="3200" b="1" baseline="-25000" dirty="0"/>
              <a:t>2</a:t>
            </a:r>
            <a:r>
              <a:rPr lang="en-US" sz="3200" b="1" dirty="0"/>
              <a:t>O (g)</a:t>
            </a:r>
            <a:r>
              <a:rPr lang="en-US" sz="3200" b="1" baseline="-25000" dirty="0"/>
              <a:t> </a:t>
            </a:r>
            <a:endParaRPr lang="en-US" sz="3200" b="1" dirty="0"/>
          </a:p>
          <a:p>
            <a:r>
              <a:rPr lang="en-US" sz="3300" b="1" dirty="0"/>
              <a:t>The substances mixed together are called </a:t>
            </a:r>
            <a:r>
              <a:rPr lang="en-US" sz="4400" b="1" u="sng" dirty="0"/>
              <a:t>reactants</a:t>
            </a:r>
            <a:r>
              <a:rPr lang="en-US" sz="3300" b="1" dirty="0"/>
              <a:t>. Their chemical formulas are listed with </a:t>
            </a:r>
            <a:r>
              <a:rPr lang="en-US" sz="4400" b="1" dirty="0"/>
              <a:t>a + sign </a:t>
            </a:r>
            <a:r>
              <a:rPr lang="en-US" sz="3300" b="1" dirty="0"/>
              <a:t>between them.</a:t>
            </a:r>
          </a:p>
          <a:p>
            <a:r>
              <a:rPr lang="en-US" sz="3300" b="1" dirty="0"/>
              <a:t>Then an </a:t>
            </a:r>
            <a:r>
              <a:rPr lang="en-US" sz="4400" b="1" u="sng" dirty="0"/>
              <a:t>arrow</a:t>
            </a:r>
            <a:r>
              <a:rPr lang="en-US" sz="3300" b="1" dirty="0"/>
              <a:t> represents the process of reacting. Any additional information about the reaction process may be written above or below the arrow. (Heat, light, catalyst…)</a:t>
            </a:r>
          </a:p>
          <a:p>
            <a:r>
              <a:rPr lang="en-US" sz="3300" b="1" dirty="0"/>
              <a:t>The substances produced from the reaction are called </a:t>
            </a:r>
            <a:r>
              <a:rPr lang="en-US" sz="4400" b="1" u="sng" dirty="0"/>
              <a:t>products</a:t>
            </a:r>
            <a:r>
              <a:rPr lang="en-US" sz="3300" b="1" dirty="0"/>
              <a:t>. Their formulas are listed with </a:t>
            </a:r>
            <a:r>
              <a:rPr lang="en-US" sz="4400" b="1" dirty="0"/>
              <a:t>a + sign </a:t>
            </a:r>
            <a:r>
              <a:rPr lang="en-US" sz="3300" b="1" dirty="0"/>
              <a:t>between them.</a:t>
            </a:r>
          </a:p>
          <a:p>
            <a:r>
              <a:rPr lang="en-US" sz="3300" b="1" dirty="0"/>
              <a:t>Often, the </a:t>
            </a:r>
            <a:r>
              <a:rPr lang="en-US" sz="4400" b="1" u="sng" dirty="0"/>
              <a:t>state</a:t>
            </a:r>
            <a:r>
              <a:rPr lang="en-US" sz="3300" b="1" dirty="0"/>
              <a:t> of each substance is stated in parentheses. </a:t>
            </a:r>
            <a:r>
              <a:rPr lang="en-US" sz="5100" b="1" dirty="0"/>
              <a:t>(s, l, g, </a:t>
            </a:r>
            <a:r>
              <a:rPr lang="en-US" sz="5100" b="1" dirty="0" err="1"/>
              <a:t>aq</a:t>
            </a:r>
            <a:r>
              <a:rPr lang="en-US" sz="5100" b="1" dirty="0"/>
              <a:t>) </a:t>
            </a:r>
            <a:r>
              <a:rPr lang="en-US" sz="2900" b="1" dirty="0"/>
              <a:t>optional</a:t>
            </a:r>
            <a:endParaRPr lang="en-US" sz="8700" b="1" dirty="0"/>
          </a:p>
          <a:p>
            <a:r>
              <a:rPr lang="en-US" sz="3300" b="1" dirty="0"/>
              <a:t>Large numbers in front of each formula are called </a:t>
            </a:r>
            <a:r>
              <a:rPr lang="en-US" sz="5100" b="1" u="sng" dirty="0"/>
              <a:t>coefficients</a:t>
            </a:r>
            <a:r>
              <a:rPr lang="en-US" sz="3300" b="1" dirty="0"/>
              <a:t> and are necessary to </a:t>
            </a:r>
            <a:r>
              <a:rPr lang="en-US" sz="5100" b="1" u="sng" dirty="0"/>
              <a:t>balance</a:t>
            </a:r>
            <a:r>
              <a:rPr lang="en-US" sz="3300" b="1" dirty="0"/>
              <a:t> the equation.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6780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993" y="2629077"/>
            <a:ext cx="10577263" cy="402637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Because of the </a:t>
            </a:r>
            <a:r>
              <a:rPr lang="en-US" sz="2400" b="1" u="sng" dirty="0"/>
              <a:t>law of conservation of mass</a:t>
            </a:r>
            <a:r>
              <a:rPr lang="en-US" sz="2400" b="1" dirty="0"/>
              <a:t>, the </a:t>
            </a:r>
            <a:r>
              <a:rPr lang="en-US" sz="2400" b="1" u="sng" dirty="0"/>
              <a:t>same number and types</a:t>
            </a:r>
            <a:r>
              <a:rPr lang="en-US" sz="2400" b="1" dirty="0"/>
              <a:t> of atoms must be present </a:t>
            </a:r>
            <a:r>
              <a:rPr lang="en-US" sz="2400" b="1" u="sng" dirty="0"/>
              <a:t>on both sides of a chemical equation.</a:t>
            </a:r>
          </a:p>
          <a:p>
            <a:r>
              <a:rPr lang="en-US" sz="2400" b="1" u="sng" dirty="0"/>
              <a:t>Atoms are neither created nor destroyed </a:t>
            </a:r>
            <a:r>
              <a:rPr lang="en-US" sz="2400" b="1" dirty="0"/>
              <a:t>in a chemical reaction but only reorganized.</a:t>
            </a:r>
          </a:p>
          <a:p>
            <a:r>
              <a:rPr lang="en-US" sz="2400" b="1" u="sng" dirty="0"/>
              <a:t>Balance an equation by adding coefficients</a:t>
            </a:r>
            <a:r>
              <a:rPr lang="en-US" sz="2400" b="1" dirty="0"/>
              <a:t> in front of chemical formulas as needed. </a:t>
            </a:r>
          </a:p>
          <a:p>
            <a:r>
              <a:rPr lang="en-US" sz="3200" b="1" dirty="0"/>
              <a:t>DO NOT ADD OR CHANGE FORMULA SUBSCRIPTS!</a:t>
            </a:r>
          </a:p>
          <a:p>
            <a:pPr lvl="1"/>
            <a:r>
              <a:rPr lang="en-US" sz="3000" b="1" dirty="0"/>
              <a:t>(Verify all formulas are correct before balancing.)</a:t>
            </a:r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684228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Chemical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13579"/>
            <a:ext cx="10048920" cy="4026372"/>
          </a:xfrm>
        </p:spPr>
        <p:txBody>
          <a:bodyPr>
            <a:normAutofit/>
          </a:bodyPr>
          <a:lstStyle/>
          <a:p>
            <a:r>
              <a:rPr lang="en-US" sz="2400" b="1" dirty="0"/>
              <a:t>How to balance:</a:t>
            </a:r>
          </a:p>
          <a:p>
            <a:pPr lvl="1"/>
            <a:r>
              <a:rPr lang="en-US" sz="2400" b="1" dirty="0"/>
              <a:t>1. </a:t>
            </a:r>
            <a:r>
              <a:rPr lang="en-US" sz="2400" b="1" u="sng" dirty="0"/>
              <a:t>Make an inventory </a:t>
            </a:r>
            <a:r>
              <a:rPr lang="en-US" sz="2400" b="1" dirty="0"/>
              <a:t>of the number and type of each type of element on each side of the equation.</a:t>
            </a:r>
          </a:p>
          <a:p>
            <a:pPr lvl="1"/>
            <a:r>
              <a:rPr lang="en-US" sz="2400" b="1" dirty="0"/>
              <a:t>2. </a:t>
            </a:r>
            <a:r>
              <a:rPr lang="en-US" sz="2400" b="1" u="sng" dirty="0"/>
              <a:t>Balance</a:t>
            </a:r>
            <a:r>
              <a:rPr lang="en-US" sz="2400" b="1" dirty="0"/>
              <a:t> one element.  </a:t>
            </a:r>
            <a:r>
              <a:rPr lang="en-US" sz="2400" b="1" u="sng" dirty="0"/>
              <a:t>Update</a:t>
            </a:r>
            <a:r>
              <a:rPr lang="en-US" sz="2400" b="1" dirty="0"/>
              <a:t> the inventory.</a:t>
            </a:r>
          </a:p>
          <a:p>
            <a:pPr lvl="1"/>
            <a:r>
              <a:rPr lang="en-US" sz="2400" b="1" dirty="0"/>
              <a:t>3. </a:t>
            </a:r>
            <a:r>
              <a:rPr lang="en-US" sz="2400" b="1" u="sng" dirty="0"/>
              <a:t>Repeat</a:t>
            </a:r>
            <a:r>
              <a:rPr lang="en-US" sz="2400" b="1" dirty="0"/>
              <a:t> for each element until all elements are balanced. </a:t>
            </a:r>
          </a:p>
          <a:p>
            <a:pPr lvl="1"/>
            <a:r>
              <a:rPr lang="en-US" sz="2400" b="1" dirty="0"/>
              <a:t>4. </a:t>
            </a:r>
            <a:r>
              <a:rPr lang="en-US" sz="2400" b="1" u="sng" dirty="0"/>
              <a:t>Verify</a:t>
            </a:r>
            <a:r>
              <a:rPr lang="en-US" sz="2400" b="1" dirty="0"/>
              <a:t> each type of atom is balanced.</a:t>
            </a:r>
          </a:p>
          <a:p>
            <a:pPr lvl="1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57695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strategies and hints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600" b="1" u="sng" dirty="0"/>
              <a:t>Avoid </a:t>
            </a:r>
            <a:r>
              <a:rPr lang="en-US" sz="2600" b="1" dirty="0"/>
              <a:t>balancing an element that occurs in </a:t>
            </a:r>
            <a:r>
              <a:rPr lang="en-US" sz="2600" b="1" u="sng" dirty="0"/>
              <a:t>multiple compounds</a:t>
            </a:r>
            <a:r>
              <a:rPr lang="en-US" sz="2600" b="1" dirty="0"/>
              <a:t> on one side until later. These elements often balance when other elements balance. </a:t>
            </a:r>
          </a:p>
          <a:p>
            <a:r>
              <a:rPr lang="en-US" sz="2600" b="1" dirty="0"/>
              <a:t>Balance a </a:t>
            </a:r>
            <a:r>
              <a:rPr lang="en-US" sz="2600" b="1" u="sng" dirty="0"/>
              <a:t>free element last</a:t>
            </a:r>
            <a:r>
              <a:rPr lang="en-US" sz="2600" b="1" dirty="0"/>
              <a:t>.</a:t>
            </a:r>
          </a:p>
          <a:p>
            <a:r>
              <a:rPr lang="en-US" sz="2600" b="1" dirty="0"/>
              <a:t>When there is not a simple multiple of the numbers, try </a:t>
            </a:r>
            <a:r>
              <a:rPr lang="en-US" sz="2600" b="1" u="sng" dirty="0"/>
              <a:t>swapping numbers</a:t>
            </a:r>
            <a:r>
              <a:rPr lang="en-US" sz="2600" b="1" dirty="0"/>
              <a:t>.</a:t>
            </a:r>
          </a:p>
          <a:p>
            <a:r>
              <a:rPr lang="en-US" sz="2600" b="1" dirty="0"/>
              <a:t>When balancing a last diatomic element that needs an </a:t>
            </a:r>
            <a:r>
              <a:rPr lang="en-US" sz="2600" b="1" u="sng" dirty="0"/>
              <a:t>odd number </a:t>
            </a:r>
            <a:r>
              <a:rPr lang="en-US" sz="2600" b="1" dirty="0"/>
              <a:t>of atom, </a:t>
            </a:r>
            <a:r>
              <a:rPr lang="en-US" sz="2600" b="1" u="sng" dirty="0"/>
              <a:t>double all other coefficients </a:t>
            </a:r>
            <a:r>
              <a:rPr lang="en-US" sz="2600" b="1" dirty="0"/>
              <a:t>and then balance the diatomic.</a:t>
            </a:r>
          </a:p>
          <a:p>
            <a:pPr lvl="1"/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2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Balancing equations Examples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_____Li</a:t>
            </a:r>
            <a:r>
              <a:rPr lang="en-US" sz="2400" b="1" baseline="-25000" dirty="0"/>
              <a:t>2</a:t>
            </a:r>
            <a:r>
              <a:rPr lang="en-US" sz="2400" b="1" dirty="0"/>
              <a:t>O + _____H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_____</a:t>
            </a:r>
            <a:r>
              <a:rPr lang="en-US" sz="2400" b="1" dirty="0" err="1"/>
              <a:t>LiOH</a:t>
            </a:r>
            <a:r>
              <a:rPr lang="en-US" sz="2400" b="1" dirty="0"/>
              <a:t> </a:t>
            </a:r>
          </a:p>
          <a:p>
            <a:endParaRPr lang="en-US" sz="2400" b="1" dirty="0"/>
          </a:p>
          <a:p>
            <a:r>
              <a:rPr lang="en-US" sz="2400" b="1" dirty="0"/>
              <a:t>_____NH</a:t>
            </a:r>
            <a:r>
              <a:rPr lang="en-US" sz="2400" b="1" baseline="-25000" dirty="0"/>
              <a:t>3</a:t>
            </a:r>
            <a:r>
              <a:rPr lang="en-US" sz="2400" b="1" dirty="0"/>
              <a:t> + _____NO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_____ N</a:t>
            </a:r>
            <a:r>
              <a:rPr lang="en-US" sz="2400" b="1" baseline="-25000" dirty="0"/>
              <a:t>2</a:t>
            </a:r>
            <a:r>
              <a:rPr lang="en-US" sz="2400" b="1" dirty="0"/>
              <a:t> + _____H</a:t>
            </a:r>
            <a:r>
              <a:rPr lang="en-US" sz="2400" b="1" baseline="-25000" dirty="0"/>
              <a:t>2</a:t>
            </a:r>
            <a:r>
              <a:rPr lang="en-US" sz="2400" b="1" dirty="0"/>
              <a:t>O  </a:t>
            </a:r>
          </a:p>
          <a:p>
            <a:endParaRPr lang="en-US" sz="2400" b="1" dirty="0"/>
          </a:p>
          <a:p>
            <a:r>
              <a:rPr lang="en-US" sz="2400" b="1" dirty="0"/>
              <a:t>_____FeCl</a:t>
            </a:r>
            <a:r>
              <a:rPr lang="en-US" sz="2400" b="1" baseline="-25000" dirty="0"/>
              <a:t>3</a:t>
            </a:r>
            <a:r>
              <a:rPr lang="en-US" sz="2400" b="1" dirty="0"/>
              <a:t> + _____NH</a:t>
            </a:r>
            <a:r>
              <a:rPr lang="en-US" sz="2400" b="1" baseline="-25000" dirty="0"/>
              <a:t>4</a:t>
            </a:r>
            <a:r>
              <a:rPr lang="en-US" sz="2400" b="1" dirty="0"/>
              <a:t>OH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 _____Fe(OH)</a:t>
            </a:r>
            <a:r>
              <a:rPr lang="en-US" sz="2400" b="1" baseline="-25000" dirty="0"/>
              <a:t>3</a:t>
            </a:r>
            <a:r>
              <a:rPr lang="en-US" sz="2400" b="1" dirty="0"/>
              <a:t> +_____NH</a:t>
            </a:r>
            <a:r>
              <a:rPr lang="en-US" sz="2400" b="1" baseline="-25000" dirty="0"/>
              <a:t>4</a:t>
            </a:r>
            <a:r>
              <a:rPr lang="en-US" sz="2400" b="1" dirty="0"/>
              <a:t>Cl </a:t>
            </a:r>
          </a:p>
          <a:p>
            <a:pPr marL="0" indent="0">
              <a:buNone/>
            </a:pPr>
            <a:endParaRPr lang="en-US" sz="2400" b="1" dirty="0"/>
          </a:p>
          <a:p>
            <a:r>
              <a:rPr lang="en-US" sz="2400" b="1" dirty="0"/>
              <a:t>_____C</a:t>
            </a:r>
            <a:r>
              <a:rPr lang="en-US" sz="2400" b="1" baseline="-25000" dirty="0"/>
              <a:t>5</a:t>
            </a:r>
            <a:r>
              <a:rPr lang="en-US" sz="2400" b="1" dirty="0"/>
              <a:t>H</a:t>
            </a:r>
            <a:r>
              <a:rPr lang="en-US" sz="2400" b="1" baseline="-25000" dirty="0"/>
              <a:t>12 </a:t>
            </a:r>
            <a:r>
              <a:rPr lang="en-US" sz="2400" b="1" dirty="0"/>
              <a:t>+ _____O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n-US" sz="2400" b="1" dirty="0">
                <a:sym typeface="Wingdings" panose="05000000000000000000" pitchFamily="2" charset="2"/>
              </a:rPr>
              <a:t></a:t>
            </a:r>
            <a:r>
              <a:rPr lang="en-US" sz="2400" b="1" dirty="0"/>
              <a:t> _____CO</a:t>
            </a:r>
            <a:r>
              <a:rPr lang="en-US" sz="2400" b="1" baseline="-25000" dirty="0"/>
              <a:t>2</a:t>
            </a:r>
            <a:r>
              <a:rPr lang="en-US" sz="2400" b="1" dirty="0"/>
              <a:t> + _____H</a:t>
            </a:r>
            <a:r>
              <a:rPr lang="en-US" sz="2400" b="1" baseline="-25000" dirty="0"/>
              <a:t>2</a:t>
            </a:r>
            <a:r>
              <a:rPr lang="en-US" sz="2400" b="1" dirty="0"/>
              <a:t>O </a:t>
            </a:r>
          </a:p>
        </p:txBody>
      </p:sp>
    </p:spTree>
    <p:extLst>
      <p:ext uri="{BB962C8B-B14F-4D97-AF65-F5344CB8AC3E}">
        <p14:creationId xmlns:p14="http://schemas.microsoft.com/office/powerpoint/2010/main" val="1249877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Word 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64015"/>
            <a:ext cx="9674155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Hint: 9 molecular elements: H</a:t>
            </a:r>
            <a:r>
              <a:rPr lang="en-US" sz="2400" b="1" baseline="-25000" dirty="0"/>
              <a:t>2</a:t>
            </a:r>
            <a:r>
              <a:rPr lang="en-US" sz="2400" b="1" dirty="0"/>
              <a:t>, N</a:t>
            </a:r>
            <a:r>
              <a:rPr lang="en-US" sz="2400" b="1" baseline="-25000" dirty="0"/>
              <a:t>2</a:t>
            </a:r>
            <a:r>
              <a:rPr lang="en-US" sz="2400" b="1" dirty="0"/>
              <a:t>, O</a:t>
            </a:r>
            <a:r>
              <a:rPr lang="en-US" sz="2400" b="1" baseline="-25000" dirty="0"/>
              <a:t>2</a:t>
            </a:r>
            <a:r>
              <a:rPr lang="en-US" sz="2400" b="1" dirty="0"/>
              <a:t>, F</a:t>
            </a:r>
            <a:r>
              <a:rPr lang="en-US" sz="2400" b="1" baseline="-25000" dirty="0"/>
              <a:t>2</a:t>
            </a:r>
            <a:r>
              <a:rPr lang="en-US" sz="2400" b="1" dirty="0"/>
              <a:t>, Cl</a:t>
            </a:r>
            <a:r>
              <a:rPr lang="en-US" sz="2400" b="1" baseline="-25000" dirty="0"/>
              <a:t>2</a:t>
            </a:r>
            <a:r>
              <a:rPr lang="en-US" sz="2400" b="1" dirty="0"/>
              <a:t>, Br</a:t>
            </a:r>
            <a:r>
              <a:rPr lang="en-US" sz="2400" b="1" baseline="-25000" dirty="0"/>
              <a:t>2</a:t>
            </a:r>
            <a:r>
              <a:rPr lang="en-US" sz="2400" b="1" dirty="0"/>
              <a:t>, I</a:t>
            </a:r>
            <a:r>
              <a:rPr lang="en-US" sz="2400" b="1" baseline="-25000" dirty="0"/>
              <a:t>2</a:t>
            </a:r>
            <a:r>
              <a:rPr lang="en-US" sz="2400" b="1" dirty="0"/>
              <a:t>, P</a:t>
            </a:r>
            <a:r>
              <a:rPr lang="en-US" sz="2400" b="1" baseline="-25000" dirty="0"/>
              <a:t>4</a:t>
            </a:r>
            <a:r>
              <a:rPr lang="en-US" sz="2400" b="1" dirty="0"/>
              <a:t>, S</a:t>
            </a:r>
            <a:r>
              <a:rPr lang="en-US" sz="2400" b="1" baseline="-25000" dirty="0"/>
              <a:t>8</a:t>
            </a:r>
            <a:endParaRPr lang="en-US" sz="2400" b="1" dirty="0"/>
          </a:p>
          <a:p>
            <a:r>
              <a:rPr lang="en-US" sz="2400" b="1" dirty="0"/>
              <a:t>When solid sodium metal reacts with liquid water, an aqueous solution of sodium hydroxide and hydrogen gas are formed.</a:t>
            </a:r>
          </a:p>
          <a:p>
            <a:r>
              <a:rPr lang="en-US" sz="2400" b="1" dirty="0"/>
              <a:t>When aqueous calcium chloride and aqueous sodium sulfate are mixed a white solid of calcium sulfate forms in an aqueous solution of sodium chloride.</a:t>
            </a:r>
          </a:p>
          <a:p>
            <a:r>
              <a:rPr lang="en-US" sz="2400" b="1" dirty="0"/>
              <a:t>The reaction of aqueous silver nitrate and aqueous sodium chromate that forms solid silver chromate and aqueous sodium nitrate.</a:t>
            </a:r>
          </a:p>
        </p:txBody>
      </p:sp>
    </p:spTree>
    <p:extLst>
      <p:ext uri="{BB962C8B-B14F-4D97-AF65-F5344CB8AC3E}">
        <p14:creationId xmlns:p14="http://schemas.microsoft.com/office/powerpoint/2010/main" val="342129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Balancing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10056997" cy="3416300"/>
          </a:xfrm>
        </p:spPr>
        <p:txBody>
          <a:bodyPr>
            <a:noAutofit/>
          </a:bodyPr>
          <a:lstStyle/>
          <a:p>
            <a:r>
              <a:rPr lang="en-US" sz="2400" b="1" dirty="0"/>
              <a:t>  _____ H</a:t>
            </a:r>
            <a:r>
              <a:rPr lang="en-US" sz="2400" b="1" baseline="-25000" dirty="0"/>
              <a:t>2</a:t>
            </a:r>
            <a:r>
              <a:rPr lang="en-US" sz="2400" b="1" dirty="0"/>
              <a:t> +    _____ O</a:t>
            </a:r>
            <a:r>
              <a:rPr lang="en-US" sz="2400" b="1" baseline="-25000" dirty="0"/>
              <a:t>2</a:t>
            </a:r>
            <a:r>
              <a:rPr lang="en-US" sz="2400" b="1" dirty="0"/>
              <a:t>  </a:t>
            </a:r>
            <a:r>
              <a:rPr lang="en-US" sz="2400" b="1" dirty="0">
                <a:sym typeface="Wingdings" panose="05000000000000000000" pitchFamily="2" charset="2"/>
              </a:rPr>
              <a:t> </a:t>
            </a:r>
            <a:r>
              <a:rPr lang="en-US" sz="2400" b="1" baseline="-25000" dirty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Fe  +   _____ Cl</a:t>
            </a:r>
            <a:r>
              <a:rPr lang="en-US" sz="2400" b="1" baseline="-25000" dirty="0">
                <a:sym typeface="Wingdings" panose="05000000000000000000" pitchFamily="2" charset="2"/>
              </a:rPr>
              <a:t>2 </a:t>
            </a:r>
            <a:r>
              <a:rPr lang="en-US" sz="2400" b="1" dirty="0">
                <a:sym typeface="Wingdings" panose="05000000000000000000" pitchFamily="2" charset="2"/>
              </a:rPr>
              <a:t>   _____  FeCl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b="1" dirty="0">
                <a:sym typeface="Wingdings" panose="05000000000000000000" pitchFamily="2" charset="2"/>
              </a:rPr>
              <a:t>  _____ Cu  +  _____ AgNO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 Cu(NO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Ag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Zn  +  _____  </a:t>
            </a:r>
            <a:r>
              <a:rPr lang="en-US" sz="2400" b="1" dirty="0" err="1">
                <a:sym typeface="Wingdings" panose="05000000000000000000" pitchFamily="2" charset="2"/>
              </a:rPr>
              <a:t>HCl</a:t>
            </a:r>
            <a:r>
              <a:rPr lang="en-US" sz="2400" b="1" dirty="0">
                <a:sym typeface="Wingdings" panose="05000000000000000000" pitchFamily="2" charset="2"/>
              </a:rPr>
              <a:t>    _____  ZnCl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</a:p>
          <a:p>
            <a:r>
              <a:rPr lang="en-US" sz="2400" b="1" baseline="-25000" dirty="0">
                <a:sym typeface="Wingdings" panose="05000000000000000000" pitchFamily="2" charset="2"/>
              </a:rPr>
              <a:t> </a:t>
            </a:r>
            <a:r>
              <a:rPr lang="en-US" sz="2400" b="1" dirty="0">
                <a:sym typeface="Wingdings" panose="05000000000000000000" pitchFamily="2" charset="2"/>
              </a:rPr>
              <a:t> _____ </a:t>
            </a:r>
            <a:r>
              <a:rPr lang="en-US" sz="2400" b="1" dirty="0" err="1">
                <a:sym typeface="Wingdings" panose="05000000000000000000" pitchFamily="2" charset="2"/>
              </a:rPr>
              <a:t>Pb</a:t>
            </a:r>
            <a:r>
              <a:rPr lang="en-US" sz="2400" b="1" dirty="0">
                <a:sym typeface="Wingdings" panose="05000000000000000000" pitchFamily="2" charset="2"/>
              </a:rPr>
              <a:t>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AlCl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PbCl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Al (NO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)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</a:p>
          <a:p>
            <a:r>
              <a:rPr lang="en-US" sz="2400" b="1" dirty="0">
                <a:sym typeface="Wingdings" panose="05000000000000000000" pitchFamily="2" charset="2"/>
              </a:rPr>
              <a:t>  _____ LiClO</a:t>
            </a:r>
            <a:r>
              <a:rPr lang="en-US" sz="2400" b="1" baseline="-25000" dirty="0">
                <a:sym typeface="Wingdings" panose="05000000000000000000" pitchFamily="2" charset="2"/>
              </a:rPr>
              <a:t>3</a:t>
            </a:r>
            <a:r>
              <a:rPr lang="en-US" sz="2400" b="1" dirty="0">
                <a:sym typeface="Wingdings" panose="05000000000000000000" pitchFamily="2" charset="2"/>
              </a:rPr>
              <a:t>    _____  </a:t>
            </a:r>
            <a:r>
              <a:rPr lang="en-US" sz="2400" b="1" dirty="0" err="1">
                <a:sym typeface="Wingdings" panose="05000000000000000000" pitchFamily="2" charset="2"/>
              </a:rPr>
              <a:t>LiCl</a:t>
            </a:r>
            <a:r>
              <a:rPr lang="en-US" sz="2400" b="1" dirty="0">
                <a:sym typeface="Wingdings" panose="05000000000000000000" pitchFamily="2" charset="2"/>
              </a:rPr>
              <a:t>  +  _____  O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endParaRPr lang="en-US" sz="2400" b="1" dirty="0">
              <a:sym typeface="Wingdings" panose="05000000000000000000" pitchFamily="2" charset="2"/>
            </a:endParaRPr>
          </a:p>
          <a:p>
            <a:r>
              <a:rPr lang="en-US" sz="2400" b="1" dirty="0">
                <a:sym typeface="Wingdings" panose="05000000000000000000" pitchFamily="2" charset="2"/>
              </a:rPr>
              <a:t>  _____ Mg(OH)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</a:t>
            </a:r>
            <a:r>
              <a:rPr lang="en-US" sz="2400" b="1" dirty="0" err="1">
                <a:sym typeface="Wingdings" panose="05000000000000000000" pitchFamily="2" charset="2"/>
              </a:rPr>
              <a:t>HCl</a:t>
            </a:r>
            <a:r>
              <a:rPr lang="en-US" sz="2400" b="1" dirty="0">
                <a:sym typeface="Wingdings" panose="05000000000000000000" pitchFamily="2" charset="2"/>
              </a:rPr>
              <a:t>    _____ MgCl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  +  _____ H</a:t>
            </a:r>
            <a:r>
              <a:rPr lang="en-US" sz="2400" b="1" baseline="-25000" dirty="0">
                <a:sym typeface="Wingdings" panose="05000000000000000000" pitchFamily="2" charset="2"/>
              </a:rPr>
              <a:t>2</a:t>
            </a:r>
            <a:r>
              <a:rPr lang="en-US" sz="2400" b="1" dirty="0">
                <a:sym typeface="Wingdings" panose="05000000000000000000" pitchFamily="2" charset="2"/>
              </a:rPr>
              <a:t>O </a:t>
            </a:r>
          </a:p>
          <a:p>
            <a:endParaRPr lang="en-US" sz="2400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209941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34468</TotalTime>
  <Words>803</Words>
  <Application>Microsoft Office PowerPoint</Application>
  <PresentationFormat>Widescreen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 Boardroom</vt:lpstr>
      <vt:lpstr>Chemistry – Mar 12, 2020</vt:lpstr>
      <vt:lpstr>Evidence of a possible chemical reaction (review)</vt:lpstr>
      <vt:lpstr>Chemical Equations</vt:lpstr>
      <vt:lpstr>Balancing Chemical Equations</vt:lpstr>
      <vt:lpstr>Balancing Chemical Equations</vt:lpstr>
      <vt:lpstr>Some strategies and hints</vt:lpstr>
      <vt:lpstr>Balancing equations Examples </vt:lpstr>
      <vt:lpstr>Word Equations</vt:lpstr>
      <vt:lpstr>More Balancing practice</vt:lpstr>
      <vt:lpstr>Exit Slip - 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313</cp:revision>
  <dcterms:created xsi:type="dcterms:W3CDTF">2015-08-11T02:33:52Z</dcterms:created>
  <dcterms:modified xsi:type="dcterms:W3CDTF">2020-03-11T16:02:18Z</dcterms:modified>
</cp:coreProperties>
</file>